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th-TH"/>
    </a:defPPr>
    <a:lvl1pPr marL="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ลักษณะสีปานกลาง 2 - เน้น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ภาพนิ่ง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ชื่อเรื่องรอง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h-TH" smtClean="0"/>
              <a:t>คลิกเพื่อแก้ไขลักษณะชื่อเรื่องรองต้นแบบ</a:t>
            </a:r>
            <a:endParaRPr lang="th-TH"/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1C823D-8447-4370-806F-FB81623147A6}" type="datetimeFigureOut">
              <a:rPr lang="th-TH" smtClean="0"/>
              <a:t>01/05/63</a:t>
            </a:fld>
            <a:endParaRPr lang="th-TH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3A8089-3E8E-4F0B-8624-E3F30BD223EB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5866424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ชื่อเรื่องและข้อความ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แทนข้อความแนวตั้ง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1C823D-8447-4370-806F-FB81623147A6}" type="datetimeFigureOut">
              <a:rPr lang="th-TH" smtClean="0"/>
              <a:t>01/05/63</a:t>
            </a:fld>
            <a:endParaRPr lang="th-TH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3A8089-3E8E-4F0B-8624-E3F30BD223EB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4627685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ข้อความและชื่อเรื่อง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แนวตั้ง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แทนข้อความแนวตั้ง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1C823D-8447-4370-806F-FB81623147A6}" type="datetimeFigureOut">
              <a:rPr lang="th-TH" smtClean="0"/>
              <a:t>01/05/63</a:t>
            </a:fld>
            <a:endParaRPr lang="th-TH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3A8089-3E8E-4F0B-8624-E3F30BD223EB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171713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ชื่อเรื่องและเนื้อห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1C823D-8447-4370-806F-FB81623147A6}" type="datetimeFigureOut">
              <a:rPr lang="th-TH" smtClean="0"/>
              <a:t>01/05/63</a:t>
            </a:fld>
            <a:endParaRPr lang="th-TH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3A8089-3E8E-4F0B-8624-E3F30BD223EB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8068962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ส่วนหัวของ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แทนข้อความ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1C823D-8447-4370-806F-FB81623147A6}" type="datetimeFigureOut">
              <a:rPr lang="th-TH" smtClean="0"/>
              <a:t>01/05/63</a:t>
            </a:fld>
            <a:endParaRPr lang="th-TH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3A8089-3E8E-4F0B-8624-E3F30BD223EB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2982808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เนื้อหา 2 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แทนเนื้อหา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แทนเนื้อหา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5" name="ตัวแทน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1C823D-8447-4370-806F-FB81623147A6}" type="datetimeFigureOut">
              <a:rPr lang="th-TH" smtClean="0"/>
              <a:t>01/05/63</a:t>
            </a:fld>
            <a:endParaRPr lang="th-TH"/>
          </a:p>
        </p:txBody>
      </p:sp>
      <p:sp>
        <p:nvSpPr>
          <p:cNvPr id="6" name="ตัวแทน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แทน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3A8089-3E8E-4F0B-8624-E3F30BD223EB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9830353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การเปรียบเทียบ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แทนข้อความ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4" name="ตัวแทนเนื้อหา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5" name="ตัวแทนข้อความ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6" name="ตัวแทนเนื้อหา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7" name="ตัวแทนวันที่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1C823D-8447-4370-806F-FB81623147A6}" type="datetimeFigureOut">
              <a:rPr lang="th-TH" smtClean="0"/>
              <a:t>01/05/63</a:t>
            </a:fld>
            <a:endParaRPr lang="th-TH"/>
          </a:p>
        </p:txBody>
      </p:sp>
      <p:sp>
        <p:nvSpPr>
          <p:cNvPr id="8" name="ตัวแทนท้ายกระดา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9" name="ตัวแทนหมายเลขภาพนิ่ง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3A8089-3E8E-4F0B-8624-E3F30BD223EB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5285701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เฉพาะ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แทนวันที่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1C823D-8447-4370-806F-FB81623147A6}" type="datetimeFigureOut">
              <a:rPr lang="th-TH" smtClean="0"/>
              <a:t>01/05/63</a:t>
            </a:fld>
            <a:endParaRPr lang="th-TH"/>
          </a:p>
        </p:txBody>
      </p:sp>
      <p:sp>
        <p:nvSpPr>
          <p:cNvPr id="4" name="ตัวแทนท้ายกระดา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5" name="ตัวแทนหมายเลขภาพนิ่ง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3A8089-3E8E-4F0B-8624-E3F30BD223EB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5689468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ว่างเปล่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วันที่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1C823D-8447-4370-806F-FB81623147A6}" type="datetimeFigureOut">
              <a:rPr lang="th-TH" smtClean="0"/>
              <a:t>01/05/63</a:t>
            </a:fld>
            <a:endParaRPr lang="th-TH"/>
          </a:p>
        </p:txBody>
      </p:sp>
      <p:sp>
        <p:nvSpPr>
          <p:cNvPr id="3" name="ตัวแทนท้ายกระดา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4" name="ตัวแทนหมายเลขภาพนิ่ง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3A8089-3E8E-4F0B-8624-E3F30BD223EB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7211422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เนื้อหา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แทนข้อความ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5" name="ตัวแทน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1C823D-8447-4370-806F-FB81623147A6}" type="datetimeFigureOut">
              <a:rPr lang="th-TH" smtClean="0"/>
              <a:t>01/05/63</a:t>
            </a:fld>
            <a:endParaRPr lang="th-TH"/>
          </a:p>
        </p:txBody>
      </p:sp>
      <p:sp>
        <p:nvSpPr>
          <p:cNvPr id="6" name="ตัวแทน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แทน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3A8089-3E8E-4F0B-8624-E3F30BD223EB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1865117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รูปภาพ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แทนรูปภาพ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h-TH"/>
          </a:p>
        </p:txBody>
      </p:sp>
      <p:sp>
        <p:nvSpPr>
          <p:cNvPr id="4" name="ตัวแทนข้อความ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5" name="ตัวแทน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1C823D-8447-4370-806F-FB81623147A6}" type="datetimeFigureOut">
              <a:rPr lang="th-TH" smtClean="0"/>
              <a:t>01/05/63</a:t>
            </a:fld>
            <a:endParaRPr lang="th-TH"/>
          </a:p>
        </p:txBody>
      </p:sp>
      <p:sp>
        <p:nvSpPr>
          <p:cNvPr id="6" name="ตัวแทน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แทน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3A8089-3E8E-4F0B-8624-E3F30BD223EB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3535203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ชื่อเรื่อง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แทนข้อความ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1C823D-8447-4370-806F-FB81623147A6}" type="datetimeFigureOut">
              <a:rPr lang="th-TH" smtClean="0"/>
              <a:t>01/05/63</a:t>
            </a:fld>
            <a:endParaRPr lang="th-TH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h-TH"/>
          </a:p>
        </p:txBody>
      </p:sp>
      <p:sp>
        <p:nvSpPr>
          <p:cNvPr id="6" name="ตัวแทนหมายเลขภาพนิ่ง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3A8089-3E8E-4F0B-8624-E3F30BD223EB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7439017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h-TH"/>
      </a:defPPr>
      <a:lvl1pPr marL="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827584" y="1025441"/>
            <a:ext cx="7488832" cy="132343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th-TH" sz="4000" b="1" dirty="0" smtClean="0">
                <a:latin typeface="TH SarabunPSK" pitchFamily="34" charset="-34"/>
                <a:cs typeface="TH SarabunPSK" pitchFamily="34" charset="-34"/>
              </a:rPr>
              <a:t>สถิติการให้กู้เงินไม่มีดอกเบี้ยของกิจการปลดหนี้สิน</a:t>
            </a:r>
          </a:p>
          <a:p>
            <a:pPr algn="ctr"/>
            <a:r>
              <a:rPr lang="th-TH" sz="4000" b="1" dirty="0" smtClean="0">
                <a:latin typeface="TH SarabunPSK" pitchFamily="34" charset="-34"/>
                <a:cs typeface="TH SarabunPSK" pitchFamily="34" charset="-34"/>
              </a:rPr>
              <a:t>ตั้งแต่ พ.ศ.๒๕๔๙ – ๓๑ ธ.ค.๒๕๖๑</a:t>
            </a:r>
          </a:p>
        </p:txBody>
      </p:sp>
    </p:spTree>
    <p:extLst>
      <p:ext uri="{BB962C8B-B14F-4D97-AF65-F5344CB8AC3E}">
        <p14:creationId xmlns:p14="http://schemas.microsoft.com/office/powerpoint/2010/main" val="15014689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ตาราง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51829833"/>
              </p:ext>
            </p:extLst>
          </p:nvPr>
        </p:nvGraphicFramePr>
        <p:xfrm>
          <a:off x="2051720" y="-24651"/>
          <a:ext cx="4608513" cy="6858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40160"/>
                <a:gridCol w="1366558"/>
                <a:gridCol w="1801795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th-TH" sz="2400" b="1" dirty="0" smtClean="0">
                          <a:latin typeface="TH SarabunPSK" pitchFamily="34" charset="-34"/>
                          <a:cs typeface="TH SarabunPSK" pitchFamily="34" charset="-34"/>
                        </a:rPr>
                        <a:t>พ.ศ.</a:t>
                      </a:r>
                      <a:endParaRPr lang="th-TH" sz="24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400" b="1" dirty="0" smtClean="0">
                          <a:latin typeface="TH SarabunPSK" pitchFamily="34" charset="-34"/>
                          <a:cs typeface="TH SarabunPSK" pitchFamily="34" charset="-34"/>
                        </a:rPr>
                        <a:t>จำนวนราย</a:t>
                      </a:r>
                      <a:endParaRPr lang="th-TH" sz="24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400" b="1" dirty="0" smtClean="0">
                          <a:latin typeface="TH SarabunPSK" pitchFamily="34" charset="-34"/>
                          <a:cs typeface="TH SarabunPSK" pitchFamily="34" charset="-34"/>
                        </a:rPr>
                        <a:t>จำนวนเงิน</a:t>
                      </a:r>
                      <a:endParaRPr lang="th-TH" sz="24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th-TH" sz="2400" b="1" dirty="0" smtClean="0">
                          <a:latin typeface="TH SarabunPSK" pitchFamily="34" charset="-34"/>
                          <a:cs typeface="TH SarabunPSK" pitchFamily="34" charset="-34"/>
                        </a:rPr>
                        <a:t>๒๕๔๙</a:t>
                      </a:r>
                      <a:endParaRPr lang="th-TH" sz="24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th-TH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TH SarabunIT๙" pitchFamily="34" charset="-34"/>
                          <a:cs typeface="TH SarabunIT๙" pitchFamily="34" charset="-34"/>
                        </a:rPr>
                        <a:t>496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th-TH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TH SarabunIT๙" pitchFamily="34" charset="-34"/>
                          <a:cs typeface="TH SarabunIT๙" pitchFamily="34" charset="-34"/>
                        </a:rPr>
                        <a:t>20,380,000</a:t>
                      </a:r>
                    </a:p>
                  </a:txBody>
                  <a:tcPr marL="9525" marR="9525" marT="9525" marB="0"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th-TH" sz="2400" b="1" dirty="0" smtClean="0">
                          <a:latin typeface="TH SarabunPSK" pitchFamily="34" charset="-34"/>
                          <a:cs typeface="TH SarabunPSK" pitchFamily="34" charset="-34"/>
                        </a:rPr>
                        <a:t>๒๕๕๐</a:t>
                      </a:r>
                      <a:endParaRPr lang="th-TH" sz="24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th-TH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TH SarabunIT๙" pitchFamily="34" charset="-34"/>
                          <a:cs typeface="TH SarabunIT๙" pitchFamily="34" charset="-34"/>
                        </a:rPr>
                        <a:t>750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th-TH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TH SarabunIT๙" pitchFamily="34" charset="-34"/>
                          <a:cs typeface="TH SarabunIT๙" pitchFamily="34" charset="-34"/>
                        </a:rPr>
                        <a:t>42,520,000</a:t>
                      </a:r>
                    </a:p>
                  </a:txBody>
                  <a:tcPr marL="9525" marR="9525" marT="9525" marB="0"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th-TH" sz="2400" b="1" dirty="0" smtClean="0">
                          <a:latin typeface="TH SarabunPSK" pitchFamily="34" charset="-34"/>
                          <a:cs typeface="TH SarabunPSK" pitchFamily="34" charset="-34"/>
                        </a:rPr>
                        <a:t>๒๕๕๑</a:t>
                      </a:r>
                      <a:endParaRPr lang="th-TH" sz="24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th-TH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TH SarabunIT๙" pitchFamily="34" charset="-34"/>
                          <a:cs typeface="TH SarabunIT๙" pitchFamily="34" charset="-34"/>
                        </a:rPr>
                        <a:t>839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th-TH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TH SarabunIT๙" pitchFamily="34" charset="-34"/>
                          <a:cs typeface="TH SarabunIT๙" pitchFamily="34" charset="-34"/>
                        </a:rPr>
                        <a:t>45,560,000</a:t>
                      </a:r>
                    </a:p>
                  </a:txBody>
                  <a:tcPr marL="9525" marR="9525" marT="9525" marB="0"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th-TH" sz="2400" b="1" dirty="0" smtClean="0">
                          <a:latin typeface="TH SarabunPSK" pitchFamily="34" charset="-34"/>
                          <a:cs typeface="TH SarabunPSK" pitchFamily="34" charset="-34"/>
                        </a:rPr>
                        <a:t>๒๕๕๒</a:t>
                      </a:r>
                      <a:endParaRPr lang="th-TH" sz="24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th-TH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TH SarabunIT๙" pitchFamily="34" charset="-34"/>
                          <a:cs typeface="TH SarabunIT๙" pitchFamily="34" charset="-34"/>
                        </a:rPr>
                        <a:t>563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th-TH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TH SarabunIT๙" pitchFamily="34" charset="-34"/>
                          <a:cs typeface="TH SarabunIT๙" pitchFamily="34" charset="-34"/>
                        </a:rPr>
                        <a:t>47,740,000</a:t>
                      </a:r>
                    </a:p>
                  </a:txBody>
                  <a:tcPr marL="9525" marR="9525" marT="9525" marB="0"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th-TH" sz="2400" b="1" dirty="0" smtClean="0">
                          <a:latin typeface="TH SarabunPSK" pitchFamily="34" charset="-34"/>
                          <a:cs typeface="TH SarabunPSK" pitchFamily="34" charset="-34"/>
                        </a:rPr>
                        <a:t>๒๕๕๓</a:t>
                      </a:r>
                      <a:endParaRPr lang="th-TH" sz="24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th-TH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TH SarabunIT๙" pitchFamily="34" charset="-34"/>
                          <a:cs typeface="TH SarabunIT๙" pitchFamily="34" charset="-34"/>
                        </a:rPr>
                        <a:t>459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th-TH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TH SarabunIT๙" pitchFamily="34" charset="-34"/>
                          <a:cs typeface="TH SarabunIT๙" pitchFamily="34" charset="-34"/>
                        </a:rPr>
                        <a:t>53,603,800</a:t>
                      </a:r>
                    </a:p>
                  </a:txBody>
                  <a:tcPr marL="9525" marR="9525" marT="9525" marB="0"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th-TH" sz="2400" b="1" dirty="0" smtClean="0">
                          <a:latin typeface="TH SarabunPSK" pitchFamily="34" charset="-34"/>
                          <a:cs typeface="TH SarabunPSK" pitchFamily="34" charset="-34"/>
                        </a:rPr>
                        <a:t>๒๕๕๔</a:t>
                      </a:r>
                      <a:endParaRPr lang="th-TH" sz="24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th-TH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TH SarabunIT๙" pitchFamily="34" charset="-34"/>
                          <a:cs typeface="TH SarabunIT๙" pitchFamily="34" charset="-34"/>
                        </a:rPr>
                        <a:t>152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th-TH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TH SarabunIT๙" pitchFamily="34" charset="-34"/>
                          <a:cs typeface="TH SarabunIT๙" pitchFamily="34" charset="-34"/>
                        </a:rPr>
                        <a:t>21,552,680</a:t>
                      </a:r>
                    </a:p>
                  </a:txBody>
                  <a:tcPr marL="9525" marR="9525" marT="9525" marB="0"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th-TH" sz="2400" b="1" dirty="0" smtClean="0">
                          <a:latin typeface="TH SarabunPSK" pitchFamily="34" charset="-34"/>
                          <a:cs typeface="TH SarabunPSK" pitchFamily="34" charset="-34"/>
                        </a:rPr>
                        <a:t>๒๕๕๕</a:t>
                      </a:r>
                      <a:endParaRPr lang="th-TH" sz="24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th-TH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TH SarabunIT๙" pitchFamily="34" charset="-34"/>
                          <a:cs typeface="TH SarabunIT๙" pitchFamily="34" charset="-34"/>
                        </a:rPr>
                        <a:t>395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th-TH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TH SarabunIT๙" pitchFamily="34" charset="-34"/>
                          <a:cs typeface="TH SarabunIT๙" pitchFamily="34" charset="-34"/>
                        </a:rPr>
                        <a:t>61,062,480</a:t>
                      </a:r>
                    </a:p>
                  </a:txBody>
                  <a:tcPr marL="9525" marR="9525" marT="9525" marB="0"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th-TH" sz="2400" b="1" dirty="0" smtClean="0">
                          <a:latin typeface="TH SarabunPSK" pitchFamily="34" charset="-34"/>
                          <a:cs typeface="TH SarabunPSK" pitchFamily="34" charset="-34"/>
                        </a:rPr>
                        <a:t>๒๕๕๖</a:t>
                      </a:r>
                      <a:endParaRPr lang="th-TH" sz="24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th-TH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TH SarabunIT๙" pitchFamily="34" charset="-34"/>
                          <a:cs typeface="TH SarabunIT๙" pitchFamily="34" charset="-34"/>
                        </a:rPr>
                        <a:t>252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th-TH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TH SarabunIT๙" pitchFamily="34" charset="-34"/>
                          <a:cs typeface="TH SarabunIT๙" pitchFamily="34" charset="-34"/>
                        </a:rPr>
                        <a:t>40,486,220</a:t>
                      </a:r>
                    </a:p>
                  </a:txBody>
                  <a:tcPr marL="9525" marR="9525" marT="9525" marB="0"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th-TH" sz="2400" b="1" dirty="0" smtClean="0">
                          <a:latin typeface="TH SarabunPSK" pitchFamily="34" charset="-34"/>
                          <a:cs typeface="TH SarabunPSK" pitchFamily="34" charset="-34"/>
                        </a:rPr>
                        <a:t>๒๕๕๗</a:t>
                      </a:r>
                      <a:endParaRPr lang="th-TH" sz="24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th-TH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TH SarabunIT๙" pitchFamily="34" charset="-34"/>
                          <a:cs typeface="TH SarabunIT๙" pitchFamily="34" charset="-34"/>
                        </a:rPr>
                        <a:t>11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th-TH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TH SarabunIT๙" pitchFamily="34" charset="-34"/>
                          <a:cs typeface="TH SarabunIT๙" pitchFamily="34" charset="-34"/>
                        </a:rPr>
                        <a:t>1,400,600</a:t>
                      </a:r>
                    </a:p>
                  </a:txBody>
                  <a:tcPr marL="9525" marR="9525" marT="9525" marB="0"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th-TH" sz="2400" b="1" dirty="0" smtClean="0">
                          <a:latin typeface="TH SarabunPSK" pitchFamily="34" charset="-34"/>
                          <a:cs typeface="TH SarabunPSK" pitchFamily="34" charset="-34"/>
                        </a:rPr>
                        <a:t>๒๕๕๘</a:t>
                      </a:r>
                      <a:endParaRPr lang="th-TH" sz="24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th-TH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TH SarabunIT๙" pitchFamily="34" charset="-34"/>
                          <a:cs typeface="TH SarabunIT๙" pitchFamily="34" charset="-34"/>
                        </a:rPr>
                        <a:t>23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th-TH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TH SarabunIT๙" pitchFamily="34" charset="-34"/>
                          <a:cs typeface="TH SarabunIT๙" pitchFamily="34" charset="-34"/>
                        </a:rPr>
                        <a:t>4,337,125</a:t>
                      </a:r>
                    </a:p>
                  </a:txBody>
                  <a:tcPr marL="9525" marR="9525" marT="9525" marB="0"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th-TH" sz="2400" b="1" dirty="0" smtClean="0">
                          <a:latin typeface="TH SarabunPSK" pitchFamily="34" charset="-34"/>
                          <a:cs typeface="TH SarabunPSK" pitchFamily="34" charset="-34"/>
                        </a:rPr>
                        <a:t>๒๕๕๙</a:t>
                      </a:r>
                      <a:endParaRPr lang="th-TH" sz="24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th-TH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TH SarabunIT๙" pitchFamily="34" charset="-34"/>
                          <a:cs typeface="TH SarabunIT๙" pitchFamily="34" charset="-34"/>
                        </a:rPr>
                        <a:t>18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th-TH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TH SarabunIT๙" pitchFamily="34" charset="-34"/>
                          <a:cs typeface="TH SarabunIT๙" pitchFamily="34" charset="-34"/>
                        </a:rPr>
                        <a:t>2,831,995</a:t>
                      </a:r>
                    </a:p>
                  </a:txBody>
                  <a:tcPr marL="9525" marR="9525" marT="9525" marB="0"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th-TH" sz="2400" b="1" dirty="0" smtClean="0">
                          <a:latin typeface="TH SarabunPSK" pitchFamily="34" charset="-34"/>
                          <a:cs typeface="TH SarabunPSK" pitchFamily="34" charset="-34"/>
                        </a:rPr>
                        <a:t>๒๕๖๐</a:t>
                      </a:r>
                      <a:endParaRPr lang="th-TH" sz="24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th-TH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TH SarabunIT๙" pitchFamily="34" charset="-34"/>
                          <a:cs typeface="TH SarabunIT๙" pitchFamily="34" charset="-34"/>
                        </a:rPr>
                        <a:t>19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th-TH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TH SarabunIT๙" pitchFamily="34" charset="-34"/>
                          <a:cs typeface="TH SarabunIT๙" pitchFamily="34" charset="-34"/>
                        </a:rPr>
                        <a:t>3,550,151</a:t>
                      </a:r>
                    </a:p>
                  </a:txBody>
                  <a:tcPr marL="9525" marR="9525" marT="9525" marB="0"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th-TH" sz="2400" b="1" dirty="0" smtClean="0">
                          <a:latin typeface="TH SarabunPSK" pitchFamily="34" charset="-34"/>
                          <a:cs typeface="TH SarabunPSK" pitchFamily="34" charset="-34"/>
                        </a:rPr>
                        <a:t>๒๕๖๑</a:t>
                      </a:r>
                      <a:endParaRPr lang="th-TH" sz="24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th-TH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TH SarabunIT๙" pitchFamily="34" charset="-34"/>
                          <a:cs typeface="TH SarabunIT๙" pitchFamily="34" charset="-34"/>
                        </a:rPr>
                        <a:t>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th-TH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TH SarabunIT๙" pitchFamily="34" charset="-34"/>
                          <a:cs typeface="TH SarabunIT๙" pitchFamily="34" charset="-34"/>
                        </a:rPr>
                        <a:t>972,745</a:t>
                      </a:r>
                    </a:p>
                  </a:txBody>
                  <a:tcPr marL="9525" marR="9525" marT="9525" marB="0"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th-TH" sz="2400" b="1" dirty="0" smtClean="0">
                          <a:latin typeface="TH SarabunPSK" pitchFamily="34" charset="-34"/>
                          <a:cs typeface="TH SarabunPSK" pitchFamily="34" charset="-34"/>
                        </a:rPr>
                        <a:t>รวม</a:t>
                      </a:r>
                      <a:endParaRPr lang="th-TH" sz="24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th-TH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TH SarabunIT๙" pitchFamily="34" charset="-34"/>
                          <a:cs typeface="TH SarabunIT๙" pitchFamily="34" charset="-34"/>
                        </a:rPr>
                        <a:t>3,984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th-TH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TH SarabunIT๙" pitchFamily="34" charset="-34"/>
                          <a:cs typeface="TH SarabunIT๙" pitchFamily="34" charset="-34"/>
                        </a:rPr>
                        <a:t>345,997,796</a:t>
                      </a: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614130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ตาราง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01863103"/>
              </p:ext>
            </p:extLst>
          </p:nvPr>
        </p:nvGraphicFramePr>
        <p:xfrm>
          <a:off x="144015" y="1412776"/>
          <a:ext cx="8820473" cy="224102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59633"/>
                <a:gridCol w="2016224"/>
                <a:gridCol w="1872208"/>
                <a:gridCol w="1728192"/>
                <a:gridCol w="1944216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th-TH" dirty="0" smtClean="0">
                          <a:latin typeface="TH SarabunPSK" pitchFamily="34" charset="-34"/>
                          <a:cs typeface="TH SarabunPSK" pitchFamily="34" charset="-34"/>
                        </a:rPr>
                        <a:t>ชั้นยศ</a:t>
                      </a:r>
                      <a:endParaRPr lang="th-TH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dirty="0" smtClean="0">
                          <a:latin typeface="TH SarabunPSK" pitchFamily="34" charset="-34"/>
                          <a:cs typeface="TH SarabunPSK" pitchFamily="34" charset="-34"/>
                        </a:rPr>
                        <a:t>ต่ำกว่าสัญญาบัตร</a:t>
                      </a:r>
                      <a:endParaRPr lang="th-TH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dirty="0" smtClean="0">
                          <a:latin typeface="TH SarabunPSK" pitchFamily="34" charset="-34"/>
                          <a:cs typeface="TH SarabunPSK" pitchFamily="34" charset="-34"/>
                        </a:rPr>
                        <a:t>นายเรือ</a:t>
                      </a:r>
                      <a:endParaRPr lang="th-TH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dirty="0" smtClean="0">
                          <a:latin typeface="TH SarabunPSK" pitchFamily="34" charset="-34"/>
                          <a:cs typeface="TH SarabunPSK" pitchFamily="34" charset="-34"/>
                        </a:rPr>
                        <a:t>นายนาวา</a:t>
                      </a:r>
                      <a:endParaRPr lang="th-TH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dirty="0" smtClean="0">
                          <a:solidFill>
                            <a:schemeClr val="bg1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รวม</a:t>
                      </a:r>
                      <a:endParaRPr lang="th-TH" dirty="0">
                        <a:solidFill>
                          <a:schemeClr val="bg1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/>
                </a:tc>
              </a:tr>
              <a:tr h="777984">
                <a:tc>
                  <a:txBody>
                    <a:bodyPr/>
                    <a:lstStyle/>
                    <a:p>
                      <a:pPr algn="ctr"/>
                      <a:r>
                        <a:rPr lang="th-TH" sz="2800" b="1" dirty="0" smtClean="0">
                          <a:latin typeface="TH SarabunIT๙" pitchFamily="34" charset="-34"/>
                          <a:cs typeface="TH SarabunIT๙" pitchFamily="34" charset="-34"/>
                        </a:rPr>
                        <a:t>จำนวนราย</a:t>
                      </a:r>
                      <a:endParaRPr lang="th-TH" sz="2800" b="1" dirty="0">
                        <a:latin typeface="TH SarabunIT๙" pitchFamily="34" charset="-34"/>
                        <a:cs typeface="TH SarabunIT๙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800" b="1" dirty="0" smtClean="0">
                          <a:latin typeface="TH SarabunIT๙" pitchFamily="34" charset="-34"/>
                          <a:cs typeface="TH SarabunIT๙" pitchFamily="34" charset="-34"/>
                        </a:rPr>
                        <a:t>2,950</a:t>
                      </a:r>
                      <a:endParaRPr lang="th-TH" sz="2800" b="1" dirty="0">
                        <a:latin typeface="TH SarabunIT๙" pitchFamily="34" charset="-34"/>
                        <a:cs typeface="TH SarabunIT๙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800" b="1" dirty="0" smtClean="0">
                          <a:latin typeface="TH SarabunIT๙" pitchFamily="34" charset="-34"/>
                          <a:cs typeface="TH SarabunIT๙" pitchFamily="34" charset="-34"/>
                        </a:rPr>
                        <a:t>911</a:t>
                      </a:r>
                      <a:endParaRPr lang="th-TH" sz="2800" b="1" dirty="0">
                        <a:latin typeface="TH SarabunIT๙" pitchFamily="34" charset="-34"/>
                        <a:cs typeface="TH SarabunIT๙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800" b="1" dirty="0" smtClean="0">
                          <a:latin typeface="TH SarabunIT๙" pitchFamily="34" charset="-34"/>
                          <a:cs typeface="TH SarabunIT๙" pitchFamily="34" charset="-34"/>
                        </a:rPr>
                        <a:t>123</a:t>
                      </a:r>
                      <a:endParaRPr lang="th-TH" sz="2800" b="1" dirty="0">
                        <a:latin typeface="TH SarabunIT๙" pitchFamily="34" charset="-34"/>
                        <a:cs typeface="TH SarabunIT๙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800" b="1" dirty="0" smtClean="0">
                          <a:solidFill>
                            <a:schemeClr val="tx1"/>
                          </a:solidFill>
                          <a:latin typeface="TH SarabunIT๙" pitchFamily="34" charset="-34"/>
                          <a:cs typeface="TH SarabunIT๙" pitchFamily="34" charset="-34"/>
                        </a:rPr>
                        <a:t>๓,๙๘๔</a:t>
                      </a:r>
                      <a:endParaRPr lang="th-TH" sz="2800" b="1" dirty="0">
                        <a:solidFill>
                          <a:schemeClr val="tx1"/>
                        </a:solidFill>
                        <a:latin typeface="TH SarabunIT๙" pitchFamily="34" charset="-34"/>
                        <a:cs typeface="TH SarabunIT๙" pitchFamily="34" charset="-34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th-TH" sz="2800" b="1" dirty="0" smtClean="0">
                          <a:latin typeface="TH SarabunIT๙" pitchFamily="34" charset="-34"/>
                          <a:cs typeface="TH SarabunIT๙" pitchFamily="34" charset="-34"/>
                        </a:rPr>
                        <a:t>จำนวนเงิน</a:t>
                      </a:r>
                      <a:endParaRPr lang="th-TH" sz="2800" b="1" dirty="0">
                        <a:latin typeface="TH SarabunIT๙" pitchFamily="34" charset="-34"/>
                        <a:cs typeface="TH SarabunIT๙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800" b="1" dirty="0" smtClean="0">
                          <a:latin typeface="TH SarabunIT๙" pitchFamily="34" charset="-34"/>
                          <a:cs typeface="TH SarabunIT๙" pitchFamily="34" charset="-34"/>
                        </a:rPr>
                        <a:t>215,769,961</a:t>
                      </a:r>
                    </a:p>
                    <a:p>
                      <a:pPr algn="ctr"/>
                      <a:endParaRPr lang="th-TH" sz="2800" b="1" dirty="0">
                        <a:latin typeface="TH SarabunIT๙" pitchFamily="34" charset="-34"/>
                        <a:cs typeface="TH SarabunIT๙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800" b="1" dirty="0" smtClean="0">
                          <a:latin typeface="TH SarabunIT๙" pitchFamily="34" charset="-34"/>
                          <a:cs typeface="TH SarabunIT๙" pitchFamily="34" charset="-34"/>
                        </a:rPr>
                        <a:t>105,680,822</a:t>
                      </a:r>
                    </a:p>
                    <a:p>
                      <a:pPr algn="ctr"/>
                      <a:endParaRPr lang="th-TH" sz="2800" b="1" dirty="0">
                        <a:latin typeface="TH SarabunIT๙" pitchFamily="34" charset="-34"/>
                        <a:cs typeface="TH SarabunIT๙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800" b="1" dirty="0" smtClean="0">
                          <a:latin typeface="TH SarabunIT๙" pitchFamily="34" charset="-34"/>
                          <a:cs typeface="TH SarabunIT๙" pitchFamily="34" charset="-34"/>
                        </a:rPr>
                        <a:t>24,547,013</a:t>
                      </a:r>
                    </a:p>
                    <a:p>
                      <a:pPr algn="ctr"/>
                      <a:endParaRPr lang="th-TH" sz="1600" b="1" dirty="0">
                        <a:latin typeface="TH SarabunIT๙" pitchFamily="34" charset="-34"/>
                        <a:cs typeface="TH SarabunIT๙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h-TH" sz="2800" b="1" dirty="0" smtClean="0">
                          <a:solidFill>
                            <a:schemeClr val="tx1"/>
                          </a:solidFill>
                          <a:latin typeface="TH SarabunIT๙" pitchFamily="34" charset="-34"/>
                          <a:cs typeface="TH SarabunIT๙" pitchFamily="34" charset="-34"/>
                        </a:rPr>
                        <a:t>345,997,796</a:t>
                      </a:r>
                    </a:p>
                    <a:p>
                      <a:endParaRPr lang="th-TH" sz="1600" b="1" dirty="0">
                        <a:solidFill>
                          <a:schemeClr val="tx1"/>
                        </a:solidFill>
                        <a:latin typeface="TH SarabunIT๙" pitchFamily="34" charset="-34"/>
                        <a:cs typeface="TH SarabunIT๙" pitchFamily="34" charset="-34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808962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ชุดรูปแบบของ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57</TotalTime>
  <Words>89</Words>
  <Application>Microsoft Office PowerPoint</Application>
  <PresentationFormat>นำเสนอทางหน้าจอ (4:3)</PresentationFormat>
  <Paragraphs>62</Paragraphs>
  <Slides>3</Slides>
  <Notes>0</Notes>
  <HiddenSlides>0</HiddenSlides>
  <MMClips>0</MMClips>
  <ScaleCrop>false</ScaleCrop>
  <HeadingPairs>
    <vt:vector size="4" baseType="variant">
      <vt:variant>
        <vt:lpstr>ชุดรูปแบบ</vt:lpstr>
      </vt:variant>
      <vt:variant>
        <vt:i4>1</vt:i4>
      </vt:variant>
      <vt:variant>
        <vt:lpstr>ชื่อเรื่องภาพนิ่ง</vt:lpstr>
      </vt:variant>
      <vt:variant>
        <vt:i4>3</vt:i4>
      </vt:variant>
    </vt:vector>
  </HeadingPairs>
  <TitlesOfParts>
    <vt:vector size="4" baseType="lpstr">
      <vt:lpstr>ชุดรูปแบบของ Office</vt:lpstr>
      <vt:lpstr>งานนำเสนอ PowerPoint</vt:lpstr>
      <vt:lpstr>งานนำเสนอ PowerPoint</vt:lpstr>
      <vt:lpstr>งานนำเสนอ PowerPoint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งานนำเสนอ PowerPoint</dc:title>
  <dc:creator>Microsoft</dc:creator>
  <cp:lastModifiedBy>Microsoft</cp:lastModifiedBy>
  <cp:revision>7</cp:revision>
  <dcterms:created xsi:type="dcterms:W3CDTF">2019-09-02T03:09:03Z</dcterms:created>
  <dcterms:modified xsi:type="dcterms:W3CDTF">2020-05-01T03:38:44Z</dcterms:modified>
</cp:coreProperties>
</file>